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313" r:id="rId4"/>
    <p:sldId id="258" r:id="rId5"/>
    <p:sldId id="257" r:id="rId6"/>
    <p:sldId id="290" r:id="rId7"/>
    <p:sldId id="293" r:id="rId8"/>
    <p:sldId id="319" r:id="rId9"/>
    <p:sldId id="309" r:id="rId10"/>
    <p:sldId id="292" r:id="rId11"/>
    <p:sldId id="302" r:id="rId12"/>
    <p:sldId id="262" r:id="rId13"/>
    <p:sldId id="303" r:id="rId14"/>
    <p:sldId id="289" r:id="rId15"/>
    <p:sldId id="272" r:id="rId16"/>
    <p:sldId id="295" r:id="rId17"/>
    <p:sldId id="314" r:id="rId18"/>
    <p:sldId id="322" r:id="rId19"/>
    <p:sldId id="304" r:id="rId20"/>
    <p:sldId id="296" r:id="rId21"/>
    <p:sldId id="305" r:id="rId22"/>
    <p:sldId id="315" r:id="rId23"/>
    <p:sldId id="316" r:id="rId24"/>
    <p:sldId id="294" r:id="rId25"/>
    <p:sldId id="307" r:id="rId26"/>
    <p:sldId id="308" r:id="rId27"/>
    <p:sldId id="320" r:id="rId28"/>
    <p:sldId id="317" r:id="rId29"/>
    <p:sldId id="297" r:id="rId30"/>
    <p:sldId id="298" r:id="rId31"/>
    <p:sldId id="299" r:id="rId32"/>
    <p:sldId id="300" r:id="rId33"/>
    <p:sldId id="310" r:id="rId34"/>
    <p:sldId id="311" r:id="rId35"/>
    <p:sldId id="321" r:id="rId36"/>
    <p:sldId id="301" r:id="rId37"/>
    <p:sldId id="318"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99" d="100"/>
          <a:sy n="99" d="100"/>
        </p:scale>
        <p:origin x="1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399" tIns="45702" rIns="91399" bIns="45702"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399" tIns="45702" rIns="91399" bIns="45702" rtlCol="0"/>
          <a:lstStyle>
            <a:lvl1pPr algn="r">
              <a:defRPr sz="1100"/>
            </a:lvl1pPr>
          </a:lstStyle>
          <a:p>
            <a:fld id="{F668944D-3C9A-4FEA-8A68-0454D140FB77}" type="datetimeFigureOut">
              <a:rPr lang="en-US" smtClean="0"/>
              <a:t>10/28/2021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399" tIns="45702" rIns="91399" bIns="45702" rtlCol="0" anchor="ctr"/>
          <a:lstStyle/>
          <a:p>
            <a:endParaRPr lang="en-US"/>
          </a:p>
        </p:txBody>
      </p:sp>
      <p:sp>
        <p:nvSpPr>
          <p:cNvPr id="5" name="Notes Placeholder 4"/>
          <p:cNvSpPr>
            <a:spLocks noGrp="1"/>
          </p:cNvSpPr>
          <p:nvPr>
            <p:ph type="body" sz="quarter" idx="3"/>
          </p:nvPr>
        </p:nvSpPr>
        <p:spPr>
          <a:xfrm>
            <a:off x="731843" y="4621216"/>
            <a:ext cx="5851525" cy="3779837"/>
          </a:xfrm>
          <a:prstGeom prst="rect">
            <a:avLst/>
          </a:prstGeom>
        </p:spPr>
        <p:txBody>
          <a:bodyPr vert="horz" lIns="91399" tIns="45702" rIns="91399" bIns="457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399" tIns="45702" rIns="91399" bIns="45702"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399" tIns="45702" rIns="91399" bIns="4570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10/28/2021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10/28/2021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10/28/2021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10/28/2021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10/28/2021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10/28/2021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10/28/2021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VMwv4XFZ2L0&amp;list=WL&amp;index=5" TargetMode="External"/><Relationship Id="rId2" Type="http://schemas.openxmlformats.org/officeDocument/2006/relationships/hyperlink" Target="https://www.youtube.com/watch?v=eyqwLiowZiU&amp;list=WL&amp;index=1"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clippard.com/cms/wiki/how-stepper-motors-provide-precision-contro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islproducts.com/design-note/stepper-motor-fundamental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lastminuteengineers.com/28byj48-stepper-motor-arduino-tutorial/#gear-reduction-rati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 xmlns:a16="http://schemas.microsoft.com/office/drawing/2014/main" val="20000"/>
                    </a:ext>
                  </a:extLst>
                </a:gridCol>
                <a:gridCol w="2144898">
                  <a:extLst>
                    <a:ext uri="{9D8B030D-6E8A-4147-A177-3AD203B41FA5}">
                      <a16:colId xmlns="" xmlns:a16="http://schemas.microsoft.com/office/drawing/2014/main" val="20001"/>
                    </a:ext>
                  </a:extLst>
                </a:gridCol>
                <a:gridCol w="1425891">
                  <a:extLst>
                    <a:ext uri="{9D8B030D-6E8A-4147-A177-3AD203B41FA5}">
                      <a16:colId xmlns="" xmlns:a16="http://schemas.microsoft.com/office/drawing/2014/main" val="20002"/>
                    </a:ext>
                  </a:extLst>
                </a:gridCol>
                <a:gridCol w="1493135">
                  <a:extLst>
                    <a:ext uri="{9D8B030D-6E8A-4147-A177-3AD203B41FA5}">
                      <a16:colId xmlns="" xmlns:a16="http://schemas.microsoft.com/office/drawing/2014/main" val="20003"/>
                    </a:ext>
                  </a:extLst>
                </a:gridCol>
                <a:gridCol w="2563792">
                  <a:extLst>
                    <a:ext uri="{9D8B030D-6E8A-4147-A177-3AD203B41FA5}">
                      <a16:colId xmlns="" xmlns:a16="http://schemas.microsoft.com/office/drawing/2014/main"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 xmlns:a16="http://schemas.microsoft.com/office/drawing/2014/main"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 xmlns:a16="http://schemas.microsoft.com/office/drawing/2014/main"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 xmlns:a16="http://schemas.microsoft.com/office/drawing/2014/main"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 xmlns:a16="http://schemas.microsoft.com/office/drawing/2014/main"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 xmlns:a16="http://schemas.microsoft.com/office/drawing/2014/main"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 xmlns:a16="http://schemas.microsoft.com/office/drawing/2014/main"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 xmlns:a16="http://schemas.microsoft.com/office/drawing/2014/main"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 xmlns:a16="http://schemas.microsoft.com/office/drawing/2014/main"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 xmlns:a16="http://schemas.microsoft.com/office/drawing/2014/main"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 xmlns:a16="http://schemas.microsoft.com/office/drawing/2014/main"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561110" y="2507247"/>
            <a:ext cx="5115217" cy="3788338"/>
          </a:xfrm>
        </p:spPr>
        <p:txBody>
          <a:bodyPr>
            <a:normAutofit fontScale="85000" lnSpcReduction="20000"/>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a:t>
            </a:r>
            <a:r>
              <a:rPr lang="en-US" dirty="0" smtClean="0"/>
              <a:t>Printer</a:t>
            </a:r>
          </a:p>
          <a:p>
            <a:r>
              <a:rPr lang="en-US" dirty="0" smtClean="0"/>
              <a:t>See the following Videos for illustrations of stepper operation:</a:t>
            </a:r>
          </a:p>
          <a:p>
            <a:pPr lvl="1"/>
            <a:r>
              <a:rPr lang="en-US" dirty="0">
                <a:hlinkClick r:id="rId2"/>
              </a:rPr>
              <a:t>https://</a:t>
            </a:r>
            <a:r>
              <a:rPr lang="en-US" dirty="0" smtClean="0">
                <a:hlinkClick r:id="rId2"/>
              </a:rPr>
              <a:t>www.youtube.com/watch?v=eyqwLiowZiU&amp;list=WL&amp;index=1</a:t>
            </a:r>
            <a:endParaRPr lang="en-US" dirty="0" smtClean="0"/>
          </a:p>
          <a:p>
            <a:pPr lvl="1"/>
            <a:r>
              <a:rPr lang="en-US" dirty="0">
                <a:hlinkClick r:id="rId3"/>
              </a:rPr>
              <a:t>https://www.youtube.com/watch?v=VMwv4XFZ2L0&amp;list=WL&amp;index=5</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26" name="Picture 2" descr="https://www.electrocraft.com/img/products/stepper/pic_tpp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524" y="3059744"/>
            <a:ext cx="2667286" cy="2667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78F0A7-C241-4BBF-A038-6CD670297F24}"/>
              </a:ext>
            </a:extLst>
          </p:cNvPr>
          <p:cNvSpPr>
            <a:spLocks noGrp="1"/>
          </p:cNvSpPr>
          <p:nvPr>
            <p:ph type="title"/>
          </p:nvPr>
        </p:nvSpPr>
        <p:spPr/>
        <p:txBody>
          <a:bodyPr/>
          <a:lstStyle/>
          <a:p>
            <a:r>
              <a:rPr lang="en-US" dirty="0"/>
              <a:t>Stepper Motor </a:t>
            </a:r>
            <a:r>
              <a:rPr lang="en-US" dirty="0" smtClean="0"/>
              <a:t>Diagram</a:t>
            </a:r>
            <a:endParaRPr lang="en-US" dirty="0"/>
          </a:p>
        </p:txBody>
      </p:sp>
      <p:sp>
        <p:nvSpPr>
          <p:cNvPr id="4" name="Footer Placeholder 3">
            <a:extLst>
              <a:ext uri="{FF2B5EF4-FFF2-40B4-BE49-F238E27FC236}">
                <a16:creationId xmlns=""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TextBox 7">
            <a:extLst>
              <a:ext uri="{FF2B5EF4-FFF2-40B4-BE49-F238E27FC236}">
                <a16:creationId xmlns="" xmlns:a16="http://schemas.microsoft.com/office/drawing/2014/main" id="{795D3B1F-BC7B-4CA7-A8D3-3C5D3D557AE5}"/>
              </a:ext>
            </a:extLst>
          </p:cNvPr>
          <p:cNvSpPr txBox="1"/>
          <p:nvPr/>
        </p:nvSpPr>
        <p:spPr>
          <a:xfrm>
            <a:off x="1718734" y="6022506"/>
            <a:ext cx="9703297" cy="369332"/>
          </a:xfrm>
          <a:prstGeom prst="rect">
            <a:avLst/>
          </a:prstGeom>
          <a:noFill/>
        </p:spPr>
        <p:txBody>
          <a:bodyPr wrap="none" rtlCol="0">
            <a:spAutoFit/>
          </a:bodyPr>
          <a:lstStyle/>
          <a:p>
            <a:r>
              <a:rPr lang="en-US" dirty="0"/>
              <a:t>Source: </a:t>
            </a:r>
            <a:r>
              <a:rPr lang="en-US" dirty="0" smtClean="0">
                <a:hlinkClick r:id="rId2"/>
              </a:rPr>
              <a:t>https://clippard.com/cms/wiki/how-stepper-motors-provide-precision-control</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838" y="2328617"/>
            <a:ext cx="4380425" cy="3691183"/>
          </a:xfrm>
        </p:spPr>
      </p:pic>
    </p:spTree>
    <p:extLst>
      <p:ext uri="{BB962C8B-B14F-4D97-AF65-F5344CB8AC3E}">
        <p14:creationId xmlns:p14="http://schemas.microsoft.com/office/powerpoint/2010/main" val="666684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78F0A7-C241-4BBF-A038-6CD670297F24}"/>
              </a:ext>
            </a:extLst>
          </p:cNvPr>
          <p:cNvSpPr>
            <a:spLocks noGrp="1"/>
          </p:cNvSpPr>
          <p:nvPr>
            <p:ph type="title"/>
          </p:nvPr>
        </p:nvSpPr>
        <p:spPr/>
        <p:txBody>
          <a:bodyPr/>
          <a:lstStyle/>
          <a:p>
            <a:r>
              <a:rPr lang="en-US" dirty="0"/>
              <a:t>Stepper Motor </a:t>
            </a:r>
            <a:r>
              <a:rPr lang="en-US" dirty="0" smtClean="0"/>
              <a:t>Construction</a:t>
            </a:r>
            <a:endParaRPr lang="en-US" dirty="0"/>
          </a:p>
        </p:txBody>
      </p:sp>
      <p:sp>
        <p:nvSpPr>
          <p:cNvPr id="4" name="Footer Placeholder 3">
            <a:extLst>
              <a:ext uri="{FF2B5EF4-FFF2-40B4-BE49-F238E27FC236}">
                <a16:creationId xmlns=""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Box 7">
            <a:extLst>
              <a:ext uri="{FF2B5EF4-FFF2-40B4-BE49-F238E27FC236}">
                <a16:creationId xmlns="" xmlns:a16="http://schemas.microsoft.com/office/drawing/2014/main" id="{795D3B1F-BC7B-4CA7-A8D3-3C5D3D557AE5}"/>
              </a:ext>
            </a:extLst>
          </p:cNvPr>
          <p:cNvSpPr txBox="1"/>
          <p:nvPr/>
        </p:nvSpPr>
        <p:spPr>
          <a:xfrm>
            <a:off x="1718734" y="6022506"/>
            <a:ext cx="8521885" cy="369332"/>
          </a:xfrm>
          <a:prstGeom prst="rect">
            <a:avLst/>
          </a:prstGeom>
          <a:noFill/>
        </p:spPr>
        <p:txBody>
          <a:bodyPr wrap="none" rtlCol="0">
            <a:spAutoFit/>
          </a:bodyPr>
          <a:lstStyle/>
          <a:p>
            <a:r>
              <a:rPr lang="en-US" dirty="0"/>
              <a:t>Source: </a:t>
            </a:r>
            <a:r>
              <a:rPr lang="en-US" dirty="0" smtClean="0">
                <a:hlinkClick r:id="rId2"/>
              </a:rPr>
              <a:t>https://islproducts.com/design-note/stepper-motor-fundamentals/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9217" y="2326169"/>
            <a:ext cx="4109335" cy="3693631"/>
          </a:xfrm>
        </p:spPr>
      </p:pic>
    </p:spTree>
    <p:extLst>
      <p:ext uri="{BB962C8B-B14F-4D97-AF65-F5344CB8AC3E}">
        <p14:creationId xmlns:p14="http://schemas.microsoft.com/office/powerpoint/2010/main" val="847983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028" name="Picture 4" descr="Drive Definitions">
            <a:extLst>
              <a:ext uri="{FF2B5EF4-FFF2-40B4-BE49-F238E27FC236}">
                <a16:creationId xmlns="" xmlns:a16="http://schemas.microsoft.com/office/drawing/2014/main" id="{8D8434E0-AD4D-471E-9E3F-4739B7CC4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44" y="2726268"/>
            <a:ext cx="9767340" cy="336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normAutofit fontScale="55000" lnSpcReduction="20000"/>
          </a:bodyPr>
          <a:lstStyle/>
          <a:p>
            <a:r>
              <a:rPr lang="en-US" dirty="0"/>
              <a:t>28BYJ-48</a:t>
            </a:r>
          </a:p>
          <a:p>
            <a:pPr lvl="1"/>
            <a:r>
              <a:rPr lang="en-US" dirty="0"/>
              <a:t>5V Nominal Voltage</a:t>
            </a:r>
          </a:p>
          <a:p>
            <a:pPr lvl="1"/>
            <a:r>
              <a:rPr lang="en-US" dirty="0"/>
              <a:t>Number of Phases: 4</a:t>
            </a:r>
          </a:p>
          <a:p>
            <a:pPr lvl="1"/>
            <a:r>
              <a:rPr lang="en-US" dirty="0"/>
              <a:t>64:1 (63.68395:1) gearing</a:t>
            </a:r>
          </a:p>
          <a:p>
            <a:pPr lvl="1"/>
            <a:r>
              <a:rPr lang="en-US" dirty="0"/>
              <a:t>Full Step Sequence:</a:t>
            </a:r>
          </a:p>
          <a:p>
            <a:pPr lvl="2"/>
            <a:r>
              <a:rPr lang="en-US" dirty="0"/>
              <a:t>2048 (2038) steps per revolution</a:t>
            </a:r>
          </a:p>
          <a:p>
            <a:pPr lvl="2"/>
            <a:r>
              <a:rPr lang="en-US" dirty="0"/>
              <a:t>11.25°/64 (63.68395) Stride Angle</a:t>
            </a:r>
          </a:p>
          <a:p>
            <a:pPr lvl="1"/>
            <a:r>
              <a:rPr lang="en-US" dirty="0"/>
              <a:t>Half Step Sequence:</a:t>
            </a:r>
          </a:p>
          <a:p>
            <a:pPr lvl="2"/>
            <a:r>
              <a:rPr lang="en-US" dirty="0"/>
              <a:t>4096 (4076) steps per revolution</a:t>
            </a:r>
          </a:p>
          <a:p>
            <a:pPr lvl="2"/>
            <a:r>
              <a:rPr lang="en-US" dirty="0"/>
              <a:t>5.625°/64 (63.68395) Stride Angle</a:t>
            </a:r>
          </a:p>
          <a:p>
            <a:pPr lvl="1"/>
            <a:r>
              <a:rPr lang="en-US" dirty="0"/>
              <a:t>Pull in torque: 300 gf.cm</a:t>
            </a:r>
          </a:p>
          <a:p>
            <a:pPr lvl="1"/>
            <a:r>
              <a:rPr lang="en-US" dirty="0"/>
              <a:t>Insulated Power: 600VAC/1mA/1s</a:t>
            </a:r>
          </a:p>
          <a:p>
            <a:pPr lvl="1"/>
            <a:r>
              <a:rPr lang="en-US" dirty="0"/>
              <a:t>Coil: Unipolar 5 lead coil</a:t>
            </a:r>
          </a:p>
          <a:p>
            <a:r>
              <a:rPr lang="en-US" dirty="0"/>
              <a:t>More Info: </a:t>
            </a:r>
            <a:r>
              <a:rPr lang="en-US" dirty="0">
                <a:hlinkClick r:id="rId2"/>
              </a:rPr>
              <a:t>https://lastminuteengineers.com/28byj48-stepper-motor-arduino-tutorial/#gear-reduction-ratio</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026" name="Picture 2" descr="28BYJ-48 Stepper Motor Pinout Wir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 xmlns:a16="http://schemas.microsoft.com/office/drawing/2014/main"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 xmlns:a16="http://schemas.microsoft.com/office/drawing/2014/main"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FF6CDCCC-7291-4503-8458-8EF6D60BB17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8" name="TextBox 7">
            <a:extLst>
              <a:ext uri="{FF2B5EF4-FFF2-40B4-BE49-F238E27FC236}">
                <a16:creationId xmlns="" xmlns:a16="http://schemas.microsoft.com/office/drawing/2014/main"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 xmlns:a16="http://schemas.microsoft.com/office/drawing/2014/main"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 xmlns:a16="http://schemas.microsoft.com/office/drawing/2014/main"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C656BB29-FD60-4DBB-8D2E-4B6E3929F39C}"/>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8" name="TextBox 7">
            <a:extLst>
              <a:ext uri="{FF2B5EF4-FFF2-40B4-BE49-F238E27FC236}">
                <a16:creationId xmlns="" xmlns:a16="http://schemas.microsoft.com/office/drawing/2014/main"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 xmlns:a16="http://schemas.microsoft.com/office/drawing/2014/main" val="20000"/>
                    </a:ext>
                  </a:extLst>
                </a:gridCol>
                <a:gridCol w="1952677">
                  <a:extLst>
                    <a:ext uri="{9D8B030D-6E8A-4147-A177-3AD203B41FA5}">
                      <a16:colId xmlns="" xmlns:a16="http://schemas.microsoft.com/office/drawing/2014/main" val="20001"/>
                    </a:ext>
                  </a:extLst>
                </a:gridCol>
                <a:gridCol w="1757009">
                  <a:extLst>
                    <a:ext uri="{9D8B030D-6E8A-4147-A177-3AD203B41FA5}">
                      <a16:colId xmlns="" xmlns:a16="http://schemas.microsoft.com/office/drawing/2014/main" val="20002"/>
                    </a:ext>
                  </a:extLst>
                </a:gridCol>
                <a:gridCol w="2008208">
                  <a:extLst>
                    <a:ext uri="{9D8B030D-6E8A-4147-A177-3AD203B41FA5}">
                      <a16:colId xmlns="" xmlns:a16="http://schemas.microsoft.com/office/drawing/2014/main" val="20003"/>
                    </a:ext>
                  </a:extLst>
                </a:gridCol>
                <a:gridCol w="2080411">
                  <a:extLst>
                    <a:ext uri="{9D8B030D-6E8A-4147-A177-3AD203B41FA5}">
                      <a16:colId xmlns="" xmlns:a16="http://schemas.microsoft.com/office/drawing/2014/main"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 xmlns:a16="http://schemas.microsoft.com/office/drawing/2014/main"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 xmlns:a16="http://schemas.microsoft.com/office/drawing/2014/main"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 xmlns:a16="http://schemas.microsoft.com/office/drawing/2014/main"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 xmlns:a16="http://schemas.microsoft.com/office/drawing/2014/main"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 xmlns:a16="http://schemas.microsoft.com/office/drawing/2014/main"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 xmlns:a16="http://schemas.microsoft.com/office/drawing/2014/main"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 xmlns:a16="http://schemas.microsoft.com/office/drawing/2014/main"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 xmlns:a16="http://schemas.microsoft.com/office/drawing/2014/main"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 xmlns:a16="http://schemas.microsoft.com/office/drawing/2014/main"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Controller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28" name="Picture 4" descr="TRINAMIC Motion Control - Breakout Board TMC5130-BOB">
            <a:extLst>
              <a:ext uri="{FF2B5EF4-FFF2-40B4-BE49-F238E27FC236}">
                <a16:creationId xmlns="" xmlns:a16="http://schemas.microsoft.com/office/drawing/2014/main" id="{E7DE0B34-9596-4F3B-AE30-E5D26E32B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5" y="2886285"/>
            <a:ext cx="5286375" cy="2971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 xmlns:a16="http://schemas.microsoft.com/office/drawing/2014/main" id="{C6EB4DF7-EAFF-4C67-8A61-BE8161A8A2B1}"/>
              </a:ext>
            </a:extLst>
          </p:cNvPr>
          <p:cNvGraphicFramePr>
            <a:graphicFrameLocks noGrp="1"/>
          </p:cNvGraphicFramePr>
          <p:nvPr>
            <p:extLst>
              <p:ext uri="{D42A27DB-BD31-4B8C-83A1-F6EECF244321}">
                <p14:modId xmlns:p14="http://schemas.microsoft.com/office/powerpoint/2010/main" val="3452846522"/>
              </p:ext>
            </p:extLst>
          </p:nvPr>
        </p:nvGraphicFramePr>
        <p:xfrm>
          <a:off x="458787" y="2520525"/>
          <a:ext cx="7855480" cy="3337560"/>
        </p:xfrm>
        <a:graphic>
          <a:graphicData uri="http://schemas.openxmlformats.org/drawingml/2006/table">
            <a:tbl>
              <a:tblPr firstRow="1" bandRow="1">
                <a:tableStyleId>{5C22544A-7EE6-4342-B048-85BDC9FD1C3A}</a:tableStyleId>
              </a:tblPr>
              <a:tblGrid>
                <a:gridCol w="3927740">
                  <a:extLst>
                    <a:ext uri="{9D8B030D-6E8A-4147-A177-3AD203B41FA5}">
                      <a16:colId xmlns="" xmlns:a16="http://schemas.microsoft.com/office/drawing/2014/main" val="2588788368"/>
                    </a:ext>
                  </a:extLst>
                </a:gridCol>
                <a:gridCol w="3927740">
                  <a:extLst>
                    <a:ext uri="{9D8B030D-6E8A-4147-A177-3AD203B41FA5}">
                      <a16:colId xmlns="" xmlns:a16="http://schemas.microsoft.com/office/drawing/2014/main" val="1660751491"/>
                    </a:ext>
                  </a:extLst>
                </a:gridCol>
              </a:tblGrid>
              <a:tr h="370840">
                <a:tc>
                  <a:txBody>
                    <a:bodyPr/>
                    <a:lstStyle/>
                    <a:p>
                      <a:r>
                        <a:rPr lang="en-US" dirty="0"/>
                        <a:t>Model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TMC5130A-TA</a:t>
                      </a:r>
                    </a:p>
                  </a:txBody>
                  <a:tcPr/>
                </a:tc>
                <a:extLst>
                  <a:ext uri="{0D108BD9-81ED-4DB2-BD59-A6C34878D82A}">
                    <a16:rowId xmlns="" xmlns:a16="http://schemas.microsoft.com/office/drawing/2014/main" val="105187705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Type</a:t>
                      </a:r>
                    </a:p>
                  </a:txBody>
                  <a:tcPr/>
                </a:tc>
                <a:tc>
                  <a:txBody>
                    <a:bodyPr/>
                    <a:lstStyle/>
                    <a:p>
                      <a:r>
                        <a:rPr lang="en-US" dirty="0"/>
                        <a:t>MOSFET</a:t>
                      </a:r>
                    </a:p>
                  </a:txBody>
                  <a:tcPr/>
                </a:tc>
                <a:extLst>
                  <a:ext uri="{0D108BD9-81ED-4DB2-BD59-A6C34878D82A}">
                    <a16:rowId xmlns="" xmlns:a16="http://schemas.microsoft.com/office/drawing/2014/main" val="16290246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Max Current per coil</a:t>
                      </a:r>
                    </a:p>
                  </a:txBody>
                  <a:tcPr/>
                </a:tc>
                <a:tc>
                  <a:txBody>
                    <a:bodyPr/>
                    <a:lstStyle/>
                    <a:p>
                      <a:r>
                        <a:rPr lang="en-US" dirty="0"/>
                        <a:t>2.5A</a:t>
                      </a:r>
                    </a:p>
                  </a:txBody>
                  <a:tcPr/>
                </a:tc>
                <a:extLst>
                  <a:ext uri="{0D108BD9-81ED-4DB2-BD59-A6C34878D82A}">
                    <a16:rowId xmlns="" xmlns:a16="http://schemas.microsoft.com/office/drawing/2014/main" val="36658263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Continuous current</a:t>
                      </a:r>
                      <a:r>
                        <a:rPr lang="en-US" sz="1800" baseline="0" dirty="0"/>
                        <a:t> per coil</a:t>
                      </a:r>
                      <a:endParaRPr lang="en-US" sz="1800" dirty="0"/>
                    </a:p>
                  </a:txBody>
                  <a:tcPr/>
                </a:tc>
                <a:tc>
                  <a:txBody>
                    <a:bodyPr/>
                    <a:lstStyle/>
                    <a:p>
                      <a:r>
                        <a:rPr lang="en-US" dirty="0"/>
                        <a:t>2A</a:t>
                      </a:r>
                    </a:p>
                  </a:txBody>
                  <a:tcPr/>
                </a:tc>
                <a:extLst>
                  <a:ext uri="{0D108BD9-81ED-4DB2-BD59-A6C34878D82A}">
                    <a16:rowId xmlns="" xmlns:a16="http://schemas.microsoft.com/office/drawing/2014/main" val="716513107"/>
                  </a:ext>
                </a:extLst>
              </a:tr>
              <a:tr h="370840">
                <a:tc>
                  <a:txBody>
                    <a:bodyPr/>
                    <a:lstStyle/>
                    <a:p>
                      <a:r>
                        <a:rPr lang="en-US" sz="1800" dirty="0"/>
                        <a:t>Max step resolution</a:t>
                      </a:r>
                    </a:p>
                  </a:txBody>
                  <a:tcPr/>
                </a:tc>
                <a:tc>
                  <a:txBody>
                    <a:bodyPr/>
                    <a:lstStyle/>
                    <a:p>
                      <a:r>
                        <a:rPr lang="en-US" dirty="0"/>
                        <a:t>1/256</a:t>
                      </a:r>
                    </a:p>
                  </a:txBody>
                  <a:tcPr/>
                </a:tc>
                <a:extLst>
                  <a:ext uri="{0D108BD9-81ED-4DB2-BD59-A6C34878D82A}">
                    <a16:rowId xmlns="" xmlns:a16="http://schemas.microsoft.com/office/drawing/2014/main" val="1644328007"/>
                  </a:ext>
                </a:extLst>
              </a:tr>
              <a:tr h="370840">
                <a:tc>
                  <a:txBody>
                    <a:bodyPr/>
                    <a:lstStyle/>
                    <a:p>
                      <a:r>
                        <a:rPr lang="en-US" sz="1800" dirty="0"/>
                        <a:t>Logic range</a:t>
                      </a:r>
                    </a:p>
                  </a:txBody>
                  <a:tcPr/>
                </a:tc>
                <a:tc>
                  <a:txBody>
                    <a:bodyPr/>
                    <a:lstStyle/>
                    <a:p>
                      <a:r>
                        <a:rPr lang="en-US" dirty="0"/>
                        <a:t>Internal or 4.6 – 5.25 V external</a:t>
                      </a:r>
                    </a:p>
                  </a:txBody>
                  <a:tcPr/>
                </a:tc>
                <a:extLst>
                  <a:ext uri="{0D108BD9-81ED-4DB2-BD59-A6C34878D82A}">
                    <a16:rowId xmlns="" xmlns:a16="http://schemas.microsoft.com/office/drawing/2014/main" val="116796571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Supply Voltage Range</a:t>
                      </a:r>
                    </a:p>
                  </a:txBody>
                  <a:tcPr/>
                </a:tc>
                <a:tc>
                  <a:txBody>
                    <a:bodyPr/>
                    <a:lstStyle/>
                    <a:p>
                      <a:r>
                        <a:rPr lang="en-US" dirty="0"/>
                        <a:t>4.75 – 46V</a:t>
                      </a:r>
                    </a:p>
                  </a:txBody>
                  <a:tcPr/>
                </a:tc>
                <a:extLst>
                  <a:ext uri="{0D108BD9-81ED-4DB2-BD59-A6C34878D82A}">
                    <a16:rowId xmlns="" xmlns:a16="http://schemas.microsoft.com/office/drawing/2014/main" val="579604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Interface</a:t>
                      </a:r>
                    </a:p>
                  </a:txBody>
                  <a:tcPr/>
                </a:tc>
                <a:tc>
                  <a:txBody>
                    <a:bodyPr/>
                    <a:lstStyle/>
                    <a:p>
                      <a:r>
                        <a:rPr lang="en-US" dirty="0"/>
                        <a:t>SPI &amp; Single Wire UART</a:t>
                      </a:r>
                    </a:p>
                  </a:txBody>
                  <a:tcPr/>
                </a:tc>
                <a:extLst>
                  <a:ext uri="{0D108BD9-81ED-4DB2-BD59-A6C34878D82A}">
                    <a16:rowId xmlns="" xmlns:a16="http://schemas.microsoft.com/office/drawing/2014/main" val="284367535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Approximate</a:t>
                      </a:r>
                      <a:r>
                        <a:rPr lang="en-US" sz="1800" baseline="0" dirty="0"/>
                        <a:t> cost</a:t>
                      </a:r>
                      <a:endParaRPr lang="en-US" sz="1800" dirty="0"/>
                    </a:p>
                  </a:txBody>
                  <a:tcPr/>
                </a:tc>
                <a:tc>
                  <a:txBody>
                    <a:bodyPr/>
                    <a:lstStyle/>
                    <a:p>
                      <a:r>
                        <a:rPr lang="en-US" dirty="0"/>
                        <a:t>$20.00</a:t>
                      </a:r>
                    </a:p>
                  </a:txBody>
                  <a:tcPr/>
                </a:tc>
                <a:extLst>
                  <a:ext uri="{0D108BD9-81ED-4DB2-BD59-A6C34878D82A}">
                    <a16:rowId xmlns="" xmlns:a16="http://schemas.microsoft.com/office/drawing/2014/main" val="750783571"/>
                  </a:ext>
                </a:extLst>
              </a:tr>
            </a:tbl>
          </a:graphicData>
        </a:graphic>
      </p:graphicFrame>
    </p:spTree>
    <p:extLst>
      <p:ext uri="{BB962C8B-B14F-4D97-AF65-F5344CB8AC3E}">
        <p14:creationId xmlns:p14="http://schemas.microsoft.com/office/powerpoint/2010/main" val="47508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 xmlns:a16="http://schemas.microsoft.com/office/drawing/2014/main"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err="1"/>
              <a:t>Velleman</a:t>
            </a:r>
            <a:r>
              <a:rPr lang="en-US" dirty="0"/>
              <a:t> - white board)</a:t>
            </a:r>
          </a:p>
          <a:p>
            <a:pPr lvl="2"/>
            <a:r>
              <a:rPr lang="en-US" dirty="0"/>
              <a:t>Tools -&gt; Board -&gt; Arduino Leonardo</a:t>
            </a:r>
          </a:p>
          <a:p>
            <a:r>
              <a:rPr lang="en-US" dirty="0"/>
              <a:t>Raspberry Pi IDE</a:t>
            </a:r>
          </a:p>
          <a:p>
            <a:pPr lvl="1"/>
            <a:r>
              <a:rPr lang="en-US" dirty="0"/>
              <a:t>Programming -&gt; </a:t>
            </a:r>
            <a:r>
              <a:rPr lang="en-US" dirty="0" err="1" smtClean="0"/>
              <a:t>Geany</a:t>
            </a:r>
            <a:r>
              <a:rPr lang="en-US" dirty="0" smtClean="0"/>
              <a:t> (for Brushed DC and Servo Projects)</a:t>
            </a:r>
          </a:p>
          <a:p>
            <a:pPr lvl="1"/>
            <a:r>
              <a:rPr lang="en-US" dirty="0" smtClean="0"/>
              <a:t>Programming -&gt; </a:t>
            </a:r>
            <a:r>
              <a:rPr lang="en-US" dirty="0" err="1" smtClean="0"/>
              <a:t>Thonny</a:t>
            </a:r>
            <a:r>
              <a:rPr lang="en-US" dirty="0" smtClean="0"/>
              <a:t> (for Raspberry Pi Pico project)</a:t>
            </a:r>
            <a:endParaRPr lang="en-US" dirty="0"/>
          </a:p>
          <a:p>
            <a:endParaRPr lang="en-US" dirty="0"/>
          </a:p>
        </p:txBody>
      </p:sp>
      <p:sp>
        <p:nvSpPr>
          <p:cNvPr id="4" name="Footer Placeholder 3">
            <a:extLst>
              <a:ext uri="{FF2B5EF4-FFF2-40B4-BE49-F238E27FC236}">
                <a16:creationId xmlns="" xmlns:a16="http://schemas.microsoft.com/office/drawing/2014/main"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C52A9DF8-2AA8-4BB0-9BCF-7918237A3AD5}"/>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561110" y="2269067"/>
            <a:ext cx="4036290" cy="4122771"/>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pPr lvl="1"/>
            <a:r>
              <a:rPr lang="en-US" dirty="0"/>
              <a:t>ENA to GPIO6</a:t>
            </a:r>
          </a:p>
          <a:p>
            <a:pPr lvl="1"/>
            <a:r>
              <a:rPr lang="en-US" dirty="0"/>
              <a:t>ENB to GPIO12</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‘s’ key to slow the motor, ‘f’ key to speed up the motor.</a:t>
            </a:r>
          </a:p>
          <a:p>
            <a:r>
              <a:rPr lang="en-US" dirty="0"/>
              <a:t>Enter key to stop.</a:t>
            </a:r>
          </a:p>
          <a:p>
            <a:r>
              <a:rPr lang="en-US" dirty="0"/>
              <a:t>‘q’ or ctrl-c to terminate program.</a:t>
            </a:r>
          </a:p>
          <a:p>
            <a:r>
              <a:rPr lang="en-US" dirty="0"/>
              <a:t>Consider how to control the speed of the motors.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Picture 7">
            <a:extLst>
              <a:ext uri="{FF2B5EF4-FFF2-40B4-BE49-F238E27FC236}">
                <a16:creationId xmlns="" xmlns:a16="http://schemas.microsoft.com/office/drawing/2014/main" id="{3E696A12-56D0-4BEC-B8C8-C60815885CE7}"/>
              </a:ext>
            </a:extLst>
          </p:cNvPr>
          <p:cNvPicPr>
            <a:picLocks noChangeAspect="1"/>
          </p:cNvPicPr>
          <p:nvPr/>
        </p:nvPicPr>
        <p:blipFill>
          <a:blip r:embed="rId2"/>
          <a:stretch>
            <a:fillRect/>
          </a:stretch>
        </p:blipFill>
        <p:spPr>
          <a:xfrm>
            <a:off x="4678285" y="2413000"/>
            <a:ext cx="7175461" cy="4038105"/>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671046" cy="3416300"/>
          </a:xfrm>
        </p:spPr>
        <p:txBody>
          <a:bodyPr>
            <a:noAutofit/>
          </a:bodyPr>
          <a:lstStyle/>
          <a:p>
            <a:r>
              <a:rPr lang="en-US" sz="700" dirty="0"/>
              <a:t>Driver: ULN2003</a:t>
            </a:r>
          </a:p>
          <a:p>
            <a:r>
              <a:rPr lang="en-US" sz="700" dirty="0"/>
              <a:t>Guide: </a:t>
            </a:r>
            <a:r>
              <a:rPr lang="en-US" sz="700" dirty="0">
                <a:hlinkClick r:id="rId2"/>
              </a:rPr>
              <a:t>https://www.makerguides.com/28byj-48-stepper-motor-arduino-tutorial/</a:t>
            </a:r>
            <a:endParaRPr lang="en-US" sz="700" dirty="0"/>
          </a:p>
          <a:p>
            <a:r>
              <a:rPr lang="en-US" sz="700" dirty="0"/>
              <a:t>Arduino Wiring</a:t>
            </a:r>
          </a:p>
          <a:p>
            <a:pPr lvl="1"/>
            <a:r>
              <a:rPr lang="en-US" sz="700" dirty="0"/>
              <a:t>IN1 to Pin 11</a:t>
            </a:r>
          </a:p>
          <a:p>
            <a:pPr lvl="1"/>
            <a:r>
              <a:rPr lang="en-US" sz="700" dirty="0"/>
              <a:t>IN2 to Pin 10</a:t>
            </a:r>
          </a:p>
          <a:p>
            <a:pPr lvl="1"/>
            <a:r>
              <a:rPr lang="en-US" sz="700" dirty="0"/>
              <a:t>IN3 to Pin 9</a:t>
            </a:r>
          </a:p>
          <a:p>
            <a:pPr lvl="1"/>
            <a:r>
              <a:rPr lang="en-US" sz="700" dirty="0"/>
              <a:t>IN4 to Pin 8</a:t>
            </a:r>
          </a:p>
          <a:p>
            <a:r>
              <a:rPr lang="en-US" sz="700" dirty="0"/>
              <a:t>Set power supply output to 5V</a:t>
            </a:r>
          </a:p>
          <a:p>
            <a:r>
              <a:rPr lang="en-US" sz="700" dirty="0"/>
              <a:t>Open </a:t>
            </a:r>
            <a:r>
              <a:rPr lang="en-US" sz="700" dirty="0" err="1"/>
              <a:t>MotionControlClass</a:t>
            </a:r>
            <a:r>
              <a:rPr lang="en-US" sz="700" dirty="0"/>
              <a:t>/</a:t>
            </a:r>
            <a:r>
              <a:rPr lang="en-US" sz="700" dirty="0" err="1"/>
              <a:t>UnipolarStepper</a:t>
            </a:r>
            <a:r>
              <a:rPr lang="en-US" sz="700" dirty="0"/>
              <a:t>/</a:t>
            </a:r>
            <a:r>
              <a:rPr lang="en-US" sz="700" dirty="0" err="1"/>
              <a:t>BasicUnipolarStepper</a:t>
            </a:r>
            <a:r>
              <a:rPr lang="en-US" sz="700" dirty="0"/>
              <a:t>/</a:t>
            </a:r>
            <a:r>
              <a:rPr lang="en-US" sz="700" dirty="0" err="1"/>
              <a:t>BasicUnipolarStepper.ino</a:t>
            </a:r>
            <a:r>
              <a:rPr lang="en-US" sz="700" dirty="0"/>
              <a:t> using the Arduino IDE</a:t>
            </a:r>
          </a:p>
          <a:p>
            <a:r>
              <a:rPr lang="en-US" sz="700" dirty="0"/>
              <a:t>Upload the sketch</a:t>
            </a:r>
          </a:p>
          <a:p>
            <a:r>
              <a:rPr lang="en-US" sz="700" dirty="0"/>
              <a:t>The motor will rotate 1 revolution, reverse and rotate 1 revolution in the opposite direction and repeat forever.</a:t>
            </a:r>
          </a:p>
          <a:p>
            <a:r>
              <a:rPr lang="en-US" sz="700" dirty="0"/>
              <a:t>Try changing the motor speed and/or the number of revolutions</a:t>
            </a:r>
          </a:p>
          <a:p>
            <a:r>
              <a:rPr lang="en-US" sz="700" dirty="0"/>
              <a:t>Observe in the Serial Monitor when the motor changes direction</a:t>
            </a:r>
            <a:endParaRPr lang="en-US" sz="8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w/Pi Pico</a:t>
            </a:r>
          </a:p>
        </p:txBody>
      </p:sp>
      <p:sp>
        <p:nvSpPr>
          <p:cNvPr id="3" name="Content Placeholder 2"/>
          <p:cNvSpPr>
            <a:spLocks noGrp="1"/>
          </p:cNvSpPr>
          <p:nvPr>
            <p:ph idx="1"/>
          </p:nvPr>
        </p:nvSpPr>
        <p:spPr>
          <a:xfrm>
            <a:off x="561109" y="2336800"/>
            <a:ext cx="4298757" cy="4055037"/>
          </a:xfrm>
        </p:spPr>
        <p:txBody>
          <a:bodyPr>
            <a:noAutofit/>
          </a:bodyPr>
          <a:lstStyle/>
          <a:p>
            <a:r>
              <a:rPr lang="en-US" sz="900" dirty="0"/>
              <a:t>Driver: ULN2003</a:t>
            </a:r>
          </a:p>
          <a:p>
            <a:r>
              <a:rPr lang="en-US" sz="900" dirty="0"/>
              <a:t>Pi Pico Wiring</a:t>
            </a:r>
          </a:p>
          <a:p>
            <a:pPr lvl="1"/>
            <a:r>
              <a:rPr lang="en-US" sz="900" dirty="0"/>
              <a:t>IN1 to GP2</a:t>
            </a:r>
          </a:p>
          <a:p>
            <a:pPr lvl="1"/>
            <a:r>
              <a:rPr lang="en-US" sz="900" dirty="0"/>
              <a:t>IN2 to GP3</a:t>
            </a:r>
          </a:p>
          <a:p>
            <a:pPr lvl="1"/>
            <a:r>
              <a:rPr lang="en-US" sz="900" dirty="0"/>
              <a:t>IN3 to GP4</a:t>
            </a:r>
          </a:p>
          <a:p>
            <a:pPr lvl="1"/>
            <a:r>
              <a:rPr lang="en-US" sz="900" dirty="0"/>
              <a:t>IN4 to GP5</a:t>
            </a:r>
          </a:p>
          <a:p>
            <a:pPr lvl="1"/>
            <a:r>
              <a:rPr lang="en-US" sz="900" dirty="0"/>
              <a:t>Power supply GND to GND on Pico</a:t>
            </a:r>
          </a:p>
          <a:p>
            <a:r>
              <a:rPr lang="en-US" sz="900" dirty="0"/>
              <a:t>Connect Pi Pico to Raspberry Pi Model B via USB</a:t>
            </a:r>
          </a:p>
          <a:p>
            <a:r>
              <a:rPr lang="en-US" sz="900" dirty="0"/>
              <a:t>Start the </a:t>
            </a:r>
            <a:r>
              <a:rPr lang="en-US" sz="900" dirty="0" err="1"/>
              <a:t>Thonny</a:t>
            </a:r>
            <a:r>
              <a:rPr lang="en-US" sz="900" dirty="0"/>
              <a:t> IDE and select </a:t>
            </a:r>
            <a:r>
              <a:rPr lang="en-US" sz="900" dirty="0" err="1"/>
              <a:t>MicroPython</a:t>
            </a:r>
            <a:r>
              <a:rPr lang="en-US" sz="900" dirty="0"/>
              <a:t> (Raspberry Pi Pico) in the bottom left corner.</a:t>
            </a:r>
          </a:p>
          <a:p>
            <a:r>
              <a:rPr lang="en-US" sz="900" dirty="0"/>
              <a:t>Load stepper.py from the Pi Pico</a:t>
            </a:r>
          </a:p>
          <a:p>
            <a:r>
              <a:rPr lang="en-US" sz="900" dirty="0"/>
              <a:t>Connect 5 V power</a:t>
            </a:r>
          </a:p>
          <a:p>
            <a:r>
              <a:rPr lang="en-US" sz="900" dirty="0"/>
              <a:t>Execute the program stepper.py</a:t>
            </a:r>
          </a:p>
          <a:p>
            <a:r>
              <a:rPr lang="en-US" sz="900" dirty="0"/>
              <a:t>The motor will rotate 1 revolution CW, reverse and rotate 1 revolution CCW and repeat for 50 seconds.</a:t>
            </a:r>
          </a:p>
          <a:p>
            <a:r>
              <a:rPr lang="en-US" sz="900" dirty="0"/>
              <a:t>Try changing the program to half step mode and observe what happens.</a:t>
            </a:r>
            <a:endParaRPr lang="en-US" sz="7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 xmlns:a16="http://schemas.microsoft.com/office/drawing/2014/main" id="{B77A3646-E636-4233-86C0-8A04F034FA1A}"/>
              </a:ext>
            </a:extLst>
          </p:cNvPr>
          <p:cNvPicPr>
            <a:picLocks noChangeAspect="1"/>
          </p:cNvPicPr>
          <p:nvPr/>
        </p:nvPicPr>
        <p:blipFill>
          <a:blip r:embed="rId2"/>
          <a:stretch>
            <a:fillRect/>
          </a:stretch>
        </p:blipFill>
        <p:spPr>
          <a:xfrm>
            <a:off x="5198535" y="3117292"/>
            <a:ext cx="6695722" cy="3155216"/>
          </a:xfrm>
          <a:prstGeom prst="rect">
            <a:avLst/>
          </a:prstGeom>
        </p:spPr>
      </p:pic>
    </p:spTree>
    <p:extLst>
      <p:ext uri="{BB962C8B-B14F-4D97-AF65-F5344CB8AC3E}">
        <p14:creationId xmlns:p14="http://schemas.microsoft.com/office/powerpoint/2010/main" val="12710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55000" lnSpcReduction="20000"/>
          </a:bodyPr>
          <a:lstStyle/>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DIR: Arduino Pin 2 (orange wire)</a:t>
            </a:r>
          </a:p>
          <a:p>
            <a:pPr lvl="1"/>
            <a:r>
              <a:rPr lang="en-US" dirty="0"/>
              <a:t>STEP: Arduino Pin 3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move slowly one revolution (full step mode), a little faster in reverse direction and then quite fast in both directions for 5 revolutions and then repeat.</a:t>
            </a:r>
          </a:p>
          <a:p>
            <a:r>
              <a:rPr lang="en-US" dirty="0"/>
              <a:t>Try changing subdivision control: Disable power supply, change DIP switch, Enable power supply. Consider how to improve the program by using variables to control the speed and number of revolutions.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DC1ABE-3791-41F7-AA37-7D41C3E733D4}"/>
              </a:ext>
            </a:extLst>
          </p:cNvPr>
          <p:cNvSpPr>
            <a:spLocks noGrp="1"/>
          </p:cNvSpPr>
          <p:nvPr>
            <p:ph type="title"/>
          </p:nvPr>
        </p:nvSpPr>
        <p:spPr/>
        <p:txBody>
          <a:bodyPr/>
          <a:lstStyle/>
          <a:p>
            <a:r>
              <a:rPr lang="en-US" dirty="0"/>
              <a:t>Project – Bipolar Stepper Motor</a:t>
            </a:r>
          </a:p>
        </p:txBody>
      </p:sp>
      <p:sp>
        <p:nvSpPr>
          <p:cNvPr id="3" name="Content Placeholder 2">
            <a:extLst>
              <a:ext uri="{FF2B5EF4-FFF2-40B4-BE49-F238E27FC236}">
                <a16:creationId xmlns="" xmlns:a16="http://schemas.microsoft.com/office/drawing/2014/main" id="{CFA3D9DF-5A13-46C5-BDDF-B909FCA4A0D1}"/>
              </a:ext>
            </a:extLst>
          </p:cNvPr>
          <p:cNvSpPr>
            <a:spLocks noGrp="1"/>
          </p:cNvSpPr>
          <p:nvPr>
            <p:ph idx="1"/>
          </p:nvPr>
        </p:nvSpPr>
        <p:spPr>
          <a:xfrm>
            <a:off x="1154954" y="2603500"/>
            <a:ext cx="8825659" cy="3788338"/>
          </a:xfrm>
        </p:spPr>
        <p:txBody>
          <a:bodyPr>
            <a:normAutofit fontScale="47500" lnSpcReduction="20000"/>
          </a:bodyPr>
          <a:lstStyle/>
          <a:p>
            <a:r>
              <a:rPr lang="en-US" dirty="0"/>
              <a:t>Acceleration library example</a:t>
            </a:r>
          </a:p>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DIIR: Arduino Pin 3 (orange wire)</a:t>
            </a:r>
          </a:p>
          <a:p>
            <a:pPr lvl="1"/>
            <a:r>
              <a:rPr lang="en-US" dirty="0"/>
              <a:t>STEP: Arduino Pin 2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AccelBipolarStepper.ino</a:t>
            </a:r>
            <a:r>
              <a:rPr lang="en-US" dirty="0"/>
              <a:t> using the Arduino IDE</a:t>
            </a:r>
          </a:p>
          <a:p>
            <a:r>
              <a:rPr lang="en-US" dirty="0"/>
              <a:t>Upload the sketch</a:t>
            </a:r>
          </a:p>
          <a:p>
            <a:r>
              <a:rPr lang="en-US" dirty="0"/>
              <a:t>Enable the power supply output</a:t>
            </a:r>
          </a:p>
          <a:p>
            <a:r>
              <a:rPr lang="en-US" dirty="0"/>
              <a:t>The motor will rotate 600 steps (3 revolutions in full step mode) but accelerate up to speed and decelerate when stopping.</a:t>
            </a:r>
          </a:p>
          <a:p>
            <a:r>
              <a:rPr lang="en-US" dirty="0"/>
              <a:t>Try changing the number of total steps, max speed and acceleration: Disable power supply, make change and upload new sketch and enable power supply.</a:t>
            </a:r>
          </a:p>
          <a:p>
            <a:endParaRPr lang="en-US" dirty="0"/>
          </a:p>
        </p:txBody>
      </p:sp>
      <p:sp>
        <p:nvSpPr>
          <p:cNvPr id="4" name="Footer Placeholder 3">
            <a:extLst>
              <a:ext uri="{FF2B5EF4-FFF2-40B4-BE49-F238E27FC236}">
                <a16:creationId xmlns="" xmlns:a16="http://schemas.microsoft.com/office/drawing/2014/main" id="{27A00980-62F6-4F6F-A9C8-A88E93063061}"/>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2817C538-95AF-4995-858C-A87204BCD14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16729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a:t>
            </a:r>
            <a:r>
              <a:rPr lang="en-US" dirty="0" err="1"/>
              <a:t>multicoptors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081D6-6F29-419E-9D54-D24E4408F6AB}"/>
              </a:ext>
            </a:extLst>
          </p:cNvPr>
          <p:cNvSpPr>
            <a:spLocks noGrp="1"/>
          </p:cNvSpPr>
          <p:nvPr>
            <p:ph type="title"/>
          </p:nvPr>
        </p:nvSpPr>
        <p:spPr/>
        <p:txBody>
          <a:bodyPr/>
          <a:lstStyle/>
          <a:p>
            <a:r>
              <a:rPr lang="en-US" dirty="0"/>
              <a:t>H-Bridge with PWM Control</a:t>
            </a:r>
          </a:p>
        </p:txBody>
      </p:sp>
      <p:sp>
        <p:nvSpPr>
          <p:cNvPr id="4" name="Footer Placeholder 3">
            <a:extLst>
              <a:ext uri="{FF2B5EF4-FFF2-40B4-BE49-F238E27FC236}">
                <a16:creationId xmlns="" xmlns:a16="http://schemas.microsoft.com/office/drawing/2014/main" id="{82FB3C94-3B54-498C-AB21-9033842CC34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 xmlns:a16="http://schemas.microsoft.com/office/drawing/2014/main" id="{8FC7C86D-7AFD-4C65-A110-9C9C396F146D}"/>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2050" name="Picture 2" descr="An H-bridge with a pair of OR gates added to enable or disable operation of the bridge.">
            <a:extLst>
              <a:ext uri="{FF2B5EF4-FFF2-40B4-BE49-F238E27FC236}">
                <a16:creationId xmlns="" xmlns:a16="http://schemas.microsoft.com/office/drawing/2014/main" id="{4A4CA396-899B-4B14-9B48-4565013FD4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8933" y="2595890"/>
            <a:ext cx="4690534" cy="379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1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71673</TotalTime>
  <Words>2601</Words>
  <Application>Microsoft Office PowerPoint</Application>
  <PresentationFormat>Widescreen</PresentationFormat>
  <Paragraphs>467</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H-Bridge with PWM Control</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Diagram</vt:lpstr>
      <vt:lpstr>Stepper Motor Construction</vt:lpstr>
      <vt:lpstr>Bipolar Full Step Sequence</vt:lpstr>
      <vt:lpstr>Unipolar Stepper Motor Example</vt:lpstr>
      <vt:lpstr>Unipolar Full Step Sequence</vt:lpstr>
      <vt:lpstr>Stepper Motor – Full Step Sequence</vt:lpstr>
      <vt:lpstr>Stepper Motor – Half Step Sequence</vt:lpstr>
      <vt:lpstr>Stepper Motor Drivers</vt:lpstr>
      <vt:lpstr>Integrated Stepper Motor Driver</vt:lpstr>
      <vt:lpstr>Integrated Stepper Motor Driver</vt:lpstr>
      <vt:lpstr>Motion Controller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Unipolar Stepper w/Pi Pico</vt:lpstr>
      <vt:lpstr>Project – Bipolar Stepper Motor</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242</cp:revision>
  <cp:lastPrinted>2021-10-26T16:45:59Z</cp:lastPrinted>
  <dcterms:created xsi:type="dcterms:W3CDTF">2019-03-17T13:06:33Z</dcterms:created>
  <dcterms:modified xsi:type="dcterms:W3CDTF">2021-10-28T22:03:15Z</dcterms:modified>
</cp:coreProperties>
</file>